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0" r:id="rId4"/>
    <p:sldId id="279" r:id="rId5"/>
    <p:sldId id="278" r:id="rId6"/>
    <p:sldId id="277" r:id="rId7"/>
    <p:sldId id="276" r:id="rId8"/>
    <p:sldId id="258" r:id="rId9"/>
    <p:sldId id="257" r:id="rId10"/>
    <p:sldId id="259" r:id="rId11"/>
    <p:sldId id="261" r:id="rId12"/>
    <p:sldId id="260" r:id="rId13"/>
    <p:sldId id="262" r:id="rId14"/>
    <p:sldId id="263" r:id="rId15"/>
    <p:sldId id="266" r:id="rId16"/>
    <p:sldId id="267" r:id="rId17"/>
    <p:sldId id="265" r:id="rId18"/>
    <p:sldId id="264" r:id="rId19"/>
    <p:sldId id="268" r:id="rId20"/>
    <p:sldId id="269" r:id="rId21"/>
    <p:sldId id="273" r:id="rId22"/>
    <p:sldId id="271" r:id="rId23"/>
    <p:sldId id="274" r:id="rId24"/>
    <p:sldId id="272" r:id="rId25"/>
    <p:sldId id="270"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B6DC973-6463-49D1-BF9E-95D83E792B4B}" type="datetimeFigureOut">
              <a:rPr lang="de-DE" smtClean="0"/>
              <a:pPr/>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8EE2CB-3D37-4360-914F-7FA8A643FC3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5E9EFF">
                <a:alpha val="55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DC973-6463-49D1-BF9E-95D83E792B4B}" type="datetimeFigureOut">
              <a:rPr lang="de-DE" smtClean="0"/>
              <a:pPr/>
              <a:t>16.01.2018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EE2CB-3D37-4360-914F-7FA8A643FC3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3059832" y="188640"/>
            <a:ext cx="3187417" cy="1569660"/>
          </a:xfrm>
          <a:prstGeom prst="rect">
            <a:avLst/>
          </a:prstGeom>
          <a:noFill/>
        </p:spPr>
        <p:txBody>
          <a:bodyPr wrap="square" lIns="91440" tIns="45720" rIns="91440" bIns="45720">
            <a:spAutoFit/>
          </a:bodyPr>
          <a:lstStyle/>
          <a:p>
            <a:pPr algn="ctr"/>
            <a:r>
              <a:rPr lang="de-DE" sz="96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Gaia</a:t>
            </a:r>
            <a:endParaRPr lang="de-DE"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6" name="Picture 2" descr="C:\Users\Sven Nissen\Desktop\Skolen 2017-2018\Geografi F7\G\gaia-our-mission.jpg"/>
          <p:cNvPicPr>
            <a:picLocks noChangeAspect="1" noChangeArrowheads="1"/>
          </p:cNvPicPr>
          <p:nvPr/>
        </p:nvPicPr>
        <p:blipFill>
          <a:blip r:embed="rId2" cstate="print"/>
          <a:srcRect/>
          <a:stretch>
            <a:fillRect/>
          </a:stretch>
        </p:blipFill>
        <p:spPr bwMode="auto">
          <a:xfrm>
            <a:off x="611560" y="1925473"/>
            <a:ext cx="8208912" cy="3447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hteck 6"/>
          <p:cNvSpPr/>
          <p:nvPr/>
        </p:nvSpPr>
        <p:spPr>
          <a:xfrm>
            <a:off x="4860032" y="5786100"/>
            <a:ext cx="4104456" cy="523220"/>
          </a:xfrm>
          <a:prstGeom prst="rect">
            <a:avLst/>
          </a:prstGeom>
          <a:noFill/>
        </p:spPr>
        <p:txBody>
          <a:bodyPr wrap="square" lIns="91440" tIns="45720" rIns="91440" bIns="45720">
            <a:spAutoFit/>
          </a:bodyPr>
          <a:lstStyle/>
          <a:p>
            <a:pPr algn="ct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Geografi</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F7 - </a:t>
            </a: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Ejderskolen</a:t>
            </a:r>
            <a:endParaRPr lang="de-D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ven Nissen\Desktop\Skolen 2017-2018\Geografi F7\G\8cebf4d118d90e2785a9962b0263b78b--mother-mother-mother-earth.jpg"/>
          <p:cNvPicPr>
            <a:picLocks noChangeAspect="1" noChangeArrowheads="1"/>
          </p:cNvPicPr>
          <p:nvPr/>
        </p:nvPicPr>
        <p:blipFill>
          <a:blip r:embed="rId2" cstate="print"/>
          <a:srcRect/>
          <a:stretch>
            <a:fillRect/>
          </a:stretch>
        </p:blipFill>
        <p:spPr bwMode="auto">
          <a:xfrm>
            <a:off x="2123728" y="404664"/>
            <a:ext cx="4653157" cy="58900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Sven Nissen\Desktop\Skolen 2017-2018\Geografi F7\G\ST_GreenGaiaWall_2.jpg"/>
          <p:cNvPicPr>
            <a:picLocks noChangeAspect="1" noChangeArrowheads="1"/>
          </p:cNvPicPr>
          <p:nvPr/>
        </p:nvPicPr>
        <p:blipFill>
          <a:blip r:embed="rId2" cstate="print"/>
          <a:srcRect/>
          <a:stretch>
            <a:fillRect/>
          </a:stretch>
        </p:blipFill>
        <p:spPr bwMode="auto">
          <a:xfrm>
            <a:off x="2483768" y="476672"/>
            <a:ext cx="4104456" cy="54719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Sven Nissen\Desktop\Skolen 2017-2018\Geografi F7\G\5c971c617a4c38bf262bbfa85ab72c69.jpg"/>
          <p:cNvPicPr>
            <a:picLocks noChangeAspect="1" noChangeArrowheads="1"/>
          </p:cNvPicPr>
          <p:nvPr/>
        </p:nvPicPr>
        <p:blipFill>
          <a:blip r:embed="rId2" cstate="print"/>
          <a:srcRect/>
          <a:stretch>
            <a:fillRect/>
          </a:stretch>
        </p:blipFill>
        <p:spPr bwMode="auto">
          <a:xfrm>
            <a:off x="2411760" y="620688"/>
            <a:ext cx="4032448" cy="54393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Sven Nissen\Desktop\Skolen 2017-2018\Geografi F7\G\Shanti-Herrington_Prema-Gaia_black.jpg"/>
          <p:cNvPicPr>
            <a:picLocks noChangeAspect="1" noChangeArrowheads="1"/>
          </p:cNvPicPr>
          <p:nvPr/>
        </p:nvPicPr>
        <p:blipFill>
          <a:blip r:embed="rId2" cstate="print"/>
          <a:srcRect/>
          <a:stretch>
            <a:fillRect/>
          </a:stretch>
        </p:blipFill>
        <p:spPr bwMode="auto">
          <a:xfrm>
            <a:off x="2411760" y="476672"/>
            <a:ext cx="4659262" cy="58853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Sven Nissen\Desktop\Skolen 2017-2018\Geografi F7\G\0022e99c84a7664746c2209f2cd61ecf--josephine-wall-goddess-art.jpg"/>
          <p:cNvPicPr>
            <a:picLocks noChangeAspect="1" noChangeArrowheads="1"/>
          </p:cNvPicPr>
          <p:nvPr/>
        </p:nvPicPr>
        <p:blipFill>
          <a:blip r:embed="rId2" cstate="print"/>
          <a:srcRect/>
          <a:stretch>
            <a:fillRect/>
          </a:stretch>
        </p:blipFill>
        <p:spPr bwMode="auto">
          <a:xfrm>
            <a:off x="323528" y="260648"/>
            <a:ext cx="4286250" cy="4276725"/>
          </a:xfrm>
          <a:prstGeom prst="rect">
            <a:avLst/>
          </a:prstGeom>
          <a:noFill/>
        </p:spPr>
      </p:pic>
      <p:pic>
        <p:nvPicPr>
          <p:cNvPr id="5123" name="Picture 3" descr="C:\Users\Sven Nissen\Desktop\Skolen 2017-2018\Geografi F7\G\diana.jpg"/>
          <p:cNvPicPr>
            <a:picLocks noChangeAspect="1" noChangeArrowheads="1"/>
          </p:cNvPicPr>
          <p:nvPr/>
        </p:nvPicPr>
        <p:blipFill>
          <a:blip r:embed="rId3" cstate="print"/>
          <a:srcRect/>
          <a:stretch>
            <a:fillRect/>
          </a:stretch>
        </p:blipFill>
        <p:spPr bwMode="auto">
          <a:xfrm>
            <a:off x="4716016" y="1268760"/>
            <a:ext cx="4211960" cy="53310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Sven Nissen\Desktop\Skolen 2017-2018\Geografi F7\G\gaia1.jpg"/>
          <p:cNvPicPr>
            <a:picLocks noChangeAspect="1" noChangeArrowheads="1"/>
          </p:cNvPicPr>
          <p:nvPr/>
        </p:nvPicPr>
        <p:blipFill>
          <a:blip r:embed="rId2" cstate="print"/>
          <a:srcRect/>
          <a:stretch>
            <a:fillRect/>
          </a:stretch>
        </p:blipFill>
        <p:spPr bwMode="auto">
          <a:xfrm>
            <a:off x="1619672" y="620688"/>
            <a:ext cx="5553075" cy="502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Sven Nissen\Desktop\Skolen 2017-2018\Geografi F7\G\gaiagoddess1.jpeg"/>
          <p:cNvPicPr>
            <a:picLocks noChangeAspect="1" noChangeArrowheads="1"/>
          </p:cNvPicPr>
          <p:nvPr/>
        </p:nvPicPr>
        <p:blipFill>
          <a:blip r:embed="rId2" cstate="print"/>
          <a:srcRect/>
          <a:stretch>
            <a:fillRect/>
          </a:stretch>
        </p:blipFill>
        <p:spPr bwMode="auto">
          <a:xfrm>
            <a:off x="395536" y="332656"/>
            <a:ext cx="8469966" cy="635247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C:\Users\Sven Nissen\Desktop\Skolen 2017-2018\Geografi F7\G\mother-earth-gaia.jpeg"/>
          <p:cNvPicPr>
            <a:picLocks noChangeAspect="1" noChangeArrowheads="1"/>
          </p:cNvPicPr>
          <p:nvPr/>
        </p:nvPicPr>
        <p:blipFill>
          <a:blip r:embed="rId2" cstate="print"/>
          <a:srcRect/>
          <a:stretch>
            <a:fillRect/>
          </a:stretch>
        </p:blipFill>
        <p:spPr bwMode="auto">
          <a:xfrm>
            <a:off x="2483768" y="332656"/>
            <a:ext cx="4176464" cy="61569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Sven Nissen\Desktop\Skolen 2017-2018\Geografi F7\G\hsearthmother.jpg"/>
          <p:cNvPicPr>
            <a:picLocks noChangeAspect="1" noChangeArrowheads="1"/>
          </p:cNvPicPr>
          <p:nvPr/>
        </p:nvPicPr>
        <p:blipFill>
          <a:blip r:embed="rId2" cstate="print"/>
          <a:srcRect/>
          <a:stretch>
            <a:fillRect/>
          </a:stretch>
        </p:blipFill>
        <p:spPr bwMode="auto">
          <a:xfrm>
            <a:off x="2627784" y="404664"/>
            <a:ext cx="4392488" cy="58435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Sven Nissen\Desktop\Skolen 2017-2018\Geografi F7\G\Sadness-of-Gaia-and-My-Lady-Unicorn-by-Josephine-Wall.jpg"/>
          <p:cNvPicPr>
            <a:picLocks noChangeAspect="1" noChangeArrowheads="1"/>
          </p:cNvPicPr>
          <p:nvPr/>
        </p:nvPicPr>
        <p:blipFill>
          <a:blip r:embed="rId2" cstate="print"/>
          <a:srcRect/>
          <a:stretch>
            <a:fillRect/>
          </a:stretch>
        </p:blipFill>
        <p:spPr bwMode="auto">
          <a:xfrm>
            <a:off x="683568" y="332656"/>
            <a:ext cx="8128000" cy="609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p:cNvSpPr txBox="1"/>
          <p:nvPr/>
        </p:nvSpPr>
        <p:spPr>
          <a:xfrm>
            <a:off x="539552" y="476672"/>
            <a:ext cx="8172399" cy="5262979"/>
          </a:xfrm>
          <a:prstGeom prst="rect">
            <a:avLst/>
          </a:prstGeom>
          <a:noFill/>
        </p:spPr>
        <p:txBody>
          <a:bodyPr wrap="square" rtlCol="0">
            <a:spAutoFit/>
          </a:bodyPr>
          <a:lstStyle/>
          <a:p>
            <a:pPr algn="ctr"/>
            <a:r>
              <a:rPr lang="da-DK" sz="2400" dirty="0" smtClean="0"/>
              <a:t>Gaia </a:t>
            </a:r>
            <a:r>
              <a:rPr lang="da-DK" sz="2400" dirty="0"/>
              <a:t>var den første græske gudinde - før hende var kun den gabende tomhed: kaos. </a:t>
            </a:r>
            <a:endParaRPr lang="da-DK" sz="2400" dirty="0" smtClean="0"/>
          </a:p>
          <a:p>
            <a:pPr algn="ctr"/>
            <a:r>
              <a:rPr lang="da-DK" sz="2400" dirty="0" smtClean="0"/>
              <a:t/>
            </a:r>
            <a:br>
              <a:rPr lang="da-DK" sz="2400" dirty="0" smtClean="0"/>
            </a:br>
            <a:r>
              <a:rPr lang="da-DK" sz="2400" dirty="0"/>
              <a:t>Gaia skildres som et væsen med brede lænder, hun er det sikre sæde, der til evig tid står rede for de dødelige, al-moderen, som giver alle skabninger livsophold. </a:t>
            </a:r>
            <a:endParaRPr lang="da-DK" sz="2400" dirty="0" smtClean="0"/>
          </a:p>
          <a:p>
            <a:pPr algn="ctr"/>
            <a:r>
              <a:rPr lang="da-DK" sz="2400" dirty="0" smtClean="0"/>
              <a:t/>
            </a:r>
            <a:br>
              <a:rPr lang="da-DK" sz="2400" dirty="0" smtClean="0"/>
            </a:br>
            <a:r>
              <a:rPr lang="da-DK" sz="2400" dirty="0"/>
              <a:t>Gaia er selve den personificerede jord</a:t>
            </a:r>
            <a:r>
              <a:rPr lang="da-DK" sz="2400" dirty="0" smtClean="0"/>
              <a:t>.</a:t>
            </a:r>
          </a:p>
          <a:p>
            <a:pPr algn="ctr"/>
            <a:endParaRPr lang="da-DK" sz="2400" dirty="0"/>
          </a:p>
          <a:p>
            <a:pPr algn="ctr"/>
            <a:r>
              <a:rPr lang="da-DK" sz="2400" dirty="0" smtClean="0"/>
              <a:t> </a:t>
            </a:r>
            <a:r>
              <a:rPr lang="da-DK" sz="2400" dirty="0"/>
              <a:t>Hun opstår samtidig med Eros, den skønneste af de udødelige guder, "han som smidiggør lemmerne og hersker over både guders og menneskers sind". </a:t>
            </a:r>
            <a:endParaRPr lang="da-DK" sz="2400" dirty="0" smtClean="0"/>
          </a:p>
          <a:p>
            <a:pPr algn="ctr"/>
            <a:r>
              <a:rPr lang="da-DK" sz="2400" dirty="0" smtClean="0"/>
              <a:t/>
            </a:r>
            <a:br>
              <a:rPr lang="da-DK" sz="2400" dirty="0" smtClean="0"/>
            </a:br>
            <a:endParaRPr lang="da-DK"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p:cNvSpPr txBox="1"/>
          <p:nvPr/>
        </p:nvSpPr>
        <p:spPr>
          <a:xfrm>
            <a:off x="539552" y="704885"/>
            <a:ext cx="8172399" cy="4524315"/>
          </a:xfrm>
          <a:prstGeom prst="rect">
            <a:avLst/>
          </a:prstGeom>
          <a:noFill/>
        </p:spPr>
        <p:txBody>
          <a:bodyPr wrap="square" rtlCol="0">
            <a:spAutoFit/>
          </a:bodyPr>
          <a:lstStyle/>
          <a:p>
            <a:pPr algn="ctr"/>
            <a:endParaRPr lang="da-DK" sz="2400" dirty="0" smtClean="0"/>
          </a:p>
          <a:p>
            <a:pPr algn="ctr"/>
            <a:r>
              <a:rPr lang="da-DK" sz="2400" dirty="0" smtClean="0"/>
              <a:t/>
            </a:r>
            <a:br>
              <a:rPr lang="da-DK" sz="2400" dirty="0" smtClean="0"/>
            </a:br>
            <a:r>
              <a:rPr lang="da-DK" sz="2400" dirty="0"/>
              <a:t>Af sig selv føder Gaia Uranos (himlen), Urea (bjergene) og Pontos (havet). </a:t>
            </a:r>
            <a:endParaRPr lang="da-DK" sz="2400" dirty="0" smtClean="0"/>
          </a:p>
          <a:p>
            <a:pPr algn="ctr"/>
            <a:endParaRPr lang="da-DK" sz="2400" dirty="0"/>
          </a:p>
          <a:p>
            <a:pPr algn="ctr"/>
            <a:r>
              <a:rPr lang="da-DK" sz="2400" dirty="0" smtClean="0"/>
              <a:t>Gaia </a:t>
            </a:r>
            <a:r>
              <a:rPr lang="da-DK" sz="2400" dirty="0"/>
              <a:t>og Uranos bliver forældre til Titanerne, Kykloperne og Kekatoncheirerne. De sidste var nogle uhyrer med hver hundrede arme og halvtreds hoveder</a:t>
            </a:r>
            <a:r>
              <a:rPr lang="da-DK" sz="2400" dirty="0" smtClean="0"/>
              <a:t>.</a:t>
            </a:r>
          </a:p>
          <a:p>
            <a:pPr algn="ctr"/>
            <a:endParaRPr lang="da-DK" sz="2400" dirty="0"/>
          </a:p>
          <a:p>
            <a:pPr algn="ctr"/>
            <a:r>
              <a:rPr lang="da-DK" sz="2400" dirty="0" smtClean="0"/>
              <a:t>Uranos </a:t>
            </a:r>
            <a:r>
              <a:rPr lang="da-DK" sz="2400" dirty="0"/>
              <a:t>(faderen til alle disse uhyrer) hadede sine børn fra den første dag. </a:t>
            </a:r>
            <a:endParaRPr lang="da-DK" sz="2400" dirty="0" smtClean="0"/>
          </a:p>
          <a:p>
            <a:endParaRPr lang="da-DK"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feld 3"/>
          <p:cNvSpPr txBox="1"/>
          <p:nvPr/>
        </p:nvSpPr>
        <p:spPr>
          <a:xfrm>
            <a:off x="827584" y="911617"/>
            <a:ext cx="7560840" cy="4893647"/>
          </a:xfrm>
          <a:prstGeom prst="rect">
            <a:avLst/>
          </a:prstGeom>
          <a:noFill/>
        </p:spPr>
        <p:txBody>
          <a:bodyPr wrap="square" rtlCol="0">
            <a:spAutoFit/>
          </a:bodyPr>
          <a:lstStyle/>
          <a:p>
            <a:pPr algn="ctr"/>
            <a:r>
              <a:rPr lang="da-DK" sz="2400" dirty="0" smtClean="0"/>
              <a:t>Næppe var de født, før han skjulte dem alle i Gaia's krop. Han frydede sig over sin onde handling, men den vældige jord (Gaia) sukkede besværet af den tunge byrde. </a:t>
            </a:r>
          </a:p>
          <a:p>
            <a:pPr algn="ctr"/>
            <a:endParaRPr lang="da-DK" sz="2400" dirty="0"/>
          </a:p>
          <a:p>
            <a:pPr algn="ctr"/>
            <a:r>
              <a:rPr lang="da-DK" sz="2400" dirty="0" smtClean="0"/>
              <a:t>Så fandt hun på en listig plan. I vrede skabte hun stålet og dannede deraf en krumkniv og gav den til den yngste af titanerbørnene for at få ham til at hjælpe sig med at straffe den skændige far. </a:t>
            </a:r>
          </a:p>
          <a:p>
            <a:pPr algn="ctr"/>
            <a:endParaRPr lang="da-DK" sz="2400" dirty="0"/>
          </a:p>
          <a:p>
            <a:pPr algn="ctr"/>
            <a:r>
              <a:rPr lang="da-DK" sz="2400" dirty="0" smtClean="0"/>
              <a:t>Hun gemte barnet, og en nat, da Uranos kom for at omfavne Gaia, optændt af attrå, sprang drengen frem og berøvede med krumkniven Uranos' manddomskraft. </a:t>
            </a:r>
            <a:br>
              <a:rPr lang="da-DK" sz="2400" dirty="0" smtClean="0"/>
            </a:br>
            <a:endParaRPr lang="da-DK"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feld 3"/>
          <p:cNvSpPr txBox="1"/>
          <p:nvPr/>
        </p:nvSpPr>
        <p:spPr>
          <a:xfrm>
            <a:off x="827584" y="1020792"/>
            <a:ext cx="7560840" cy="3416320"/>
          </a:xfrm>
          <a:prstGeom prst="rect">
            <a:avLst/>
          </a:prstGeom>
          <a:noFill/>
        </p:spPr>
        <p:txBody>
          <a:bodyPr wrap="square" rtlCol="0">
            <a:spAutoFit/>
          </a:bodyPr>
          <a:lstStyle/>
          <a:p>
            <a:pPr algn="ctr"/>
            <a:r>
              <a:rPr lang="da-DK" sz="2400" dirty="0" smtClean="0"/>
              <a:t/>
            </a:r>
            <a:br>
              <a:rPr lang="da-DK" sz="2400" dirty="0" smtClean="0"/>
            </a:br>
            <a:r>
              <a:rPr lang="da-DK" sz="2400" dirty="0" smtClean="0"/>
              <a:t>Gaia opfangede blodsdråberne og blev svanger med Giganterne, Trænymferne og Hævngudinderne.</a:t>
            </a:r>
          </a:p>
          <a:p>
            <a:pPr algn="ctr"/>
            <a:r>
              <a:rPr lang="da-DK" sz="2400" dirty="0" smtClean="0"/>
              <a:t> </a:t>
            </a:r>
          </a:p>
          <a:p>
            <a:pPr algn="ctr"/>
            <a:r>
              <a:rPr lang="da-DK" sz="2400" dirty="0" smtClean="0"/>
              <a:t>Uranos' kønsdele faldt i havet, og af sæden der flød ud, fødtes kærlighedsgudinden Afrodite. </a:t>
            </a:r>
          </a:p>
          <a:p>
            <a:pPr algn="ctr"/>
            <a:endParaRPr lang="da-DK" sz="2400" dirty="0"/>
          </a:p>
          <a:p>
            <a:pPr algn="ctr"/>
            <a:r>
              <a:rPr lang="da-DK" sz="2400" dirty="0" smtClean="0"/>
              <a:t>Gaia fik også børn med havet, og hun fungerede som fødselshjælper, da Zeus blev født.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hteck 4"/>
          <p:cNvSpPr/>
          <p:nvPr/>
        </p:nvSpPr>
        <p:spPr>
          <a:xfrm>
            <a:off x="971600" y="1196752"/>
            <a:ext cx="7272808" cy="4154984"/>
          </a:xfrm>
          <a:prstGeom prst="rect">
            <a:avLst/>
          </a:prstGeom>
        </p:spPr>
        <p:txBody>
          <a:bodyPr wrap="square">
            <a:spAutoFit/>
          </a:bodyPr>
          <a:lstStyle/>
          <a:p>
            <a:pPr algn="ctr"/>
            <a:r>
              <a:rPr lang="da-DK" sz="2400" dirty="0" smtClean="0"/>
              <a:t>I Aigai var i hele oldtiden et orakel, hvor man kunne blive spået og få gode råd af en præstinde, der søgte svar gennem Gaia. </a:t>
            </a:r>
          </a:p>
          <a:p>
            <a:pPr algn="ctr"/>
            <a:r>
              <a:rPr lang="da-DK" sz="2400" dirty="0" smtClean="0"/>
              <a:t/>
            </a:r>
            <a:br>
              <a:rPr lang="da-DK" sz="2400" dirty="0" smtClean="0"/>
            </a:br>
            <a:r>
              <a:rPr lang="da-DK" sz="2400" dirty="0" smtClean="0"/>
              <a:t>I Athen ved Akropolis dyrkedes hun som "de unges fostermoder". </a:t>
            </a:r>
          </a:p>
          <a:p>
            <a:pPr algn="ctr"/>
            <a:r>
              <a:rPr lang="da-DK" sz="2400" dirty="0" smtClean="0"/>
              <a:t/>
            </a:r>
            <a:br>
              <a:rPr lang="da-DK" sz="2400" dirty="0" smtClean="0"/>
            </a:br>
            <a:r>
              <a:rPr lang="da-DK" sz="2400" dirty="0" smtClean="0"/>
              <a:t>De afbildinger, der findes, skildrer hende som siddende med børn på skødet eller stående med et barn, som trykker sig ind til hende, eller hvilende på jorden med blomster og frugter i armene.</a:t>
            </a:r>
            <a:endParaRPr lang="da-DK" sz="2400" dirty="0"/>
          </a:p>
        </p:txBody>
      </p:sp>
      <p:sp>
        <p:nvSpPr>
          <p:cNvPr id="6" name="Rechteck 5"/>
          <p:cNvSpPr/>
          <p:nvPr/>
        </p:nvSpPr>
        <p:spPr>
          <a:xfrm>
            <a:off x="6142299" y="5877272"/>
            <a:ext cx="2390141" cy="369332"/>
          </a:xfrm>
          <a:prstGeom prst="rect">
            <a:avLst/>
          </a:prstGeom>
        </p:spPr>
        <p:txBody>
          <a:bodyPr wrap="none">
            <a:spAutoFit/>
          </a:bodyPr>
          <a:lstStyle/>
          <a:p>
            <a:r>
              <a:rPr lang="de-DE" dirty="0" smtClean="0"/>
              <a:t>www.gaia-instituttet.dk</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Sven Nissen\Desktop\Skolen 2017-2018\Geografi F7\G\gaia-our-mission.jpg"/>
          <p:cNvPicPr>
            <a:picLocks noChangeAspect="1" noChangeArrowheads="1"/>
          </p:cNvPicPr>
          <p:nvPr/>
        </p:nvPicPr>
        <p:blipFill>
          <a:blip r:embed="rId2" cstate="print"/>
          <a:srcRect/>
          <a:stretch>
            <a:fillRect/>
          </a:stretch>
        </p:blipFill>
        <p:spPr bwMode="auto">
          <a:xfrm>
            <a:off x="467544" y="1484784"/>
            <a:ext cx="8208912" cy="3447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hteck 2"/>
          <p:cNvSpPr/>
          <p:nvPr/>
        </p:nvSpPr>
        <p:spPr>
          <a:xfrm>
            <a:off x="899592" y="711855"/>
            <a:ext cx="7632848" cy="3293209"/>
          </a:xfrm>
          <a:prstGeom prst="rect">
            <a:avLst/>
          </a:prstGeom>
        </p:spPr>
        <p:txBody>
          <a:bodyPr wrap="square">
            <a:spAutoFit/>
          </a:bodyPr>
          <a:lstStyle/>
          <a:p>
            <a:pPr algn="ctr"/>
            <a:r>
              <a:rPr lang="de-DE" sz="4000" b="1" dirty="0" err="1">
                <a:latin typeface="Advent Pro" pitchFamily="2" charset="0"/>
              </a:rPr>
              <a:t>Gaia</a:t>
            </a:r>
            <a:r>
              <a:rPr lang="de-DE" sz="2400" b="1" dirty="0">
                <a:latin typeface="Advent Pro" pitchFamily="2" charset="0"/>
              </a:rPr>
              <a:t> er, </a:t>
            </a:r>
            <a:r>
              <a:rPr lang="de-DE" sz="2400" b="1" dirty="0" err="1">
                <a:latin typeface="Advent Pro" pitchFamily="2" charset="0"/>
              </a:rPr>
              <a:t>ifølge</a:t>
            </a:r>
            <a:r>
              <a:rPr lang="de-DE" sz="2400" b="1" dirty="0">
                <a:latin typeface="Advent Pro" pitchFamily="2" charset="0"/>
              </a:rPr>
              <a:t> </a:t>
            </a:r>
            <a:r>
              <a:rPr lang="de-DE" sz="2400" b="1" dirty="0" err="1">
                <a:latin typeface="Advent Pro" pitchFamily="2" charset="0"/>
              </a:rPr>
              <a:t>græsk</a:t>
            </a:r>
            <a:r>
              <a:rPr lang="de-DE" sz="2400" b="1" dirty="0">
                <a:latin typeface="Advent Pro" pitchFamily="2" charset="0"/>
              </a:rPr>
              <a:t> </a:t>
            </a:r>
            <a:r>
              <a:rPr lang="de-DE" sz="2400" b="1" dirty="0" err="1">
                <a:latin typeface="Advent Pro" pitchFamily="2" charset="0"/>
              </a:rPr>
              <a:t>mytologi</a:t>
            </a:r>
            <a:r>
              <a:rPr lang="de-DE" sz="2400" b="1" dirty="0">
                <a:latin typeface="Advent Pro" pitchFamily="2" charset="0"/>
              </a:rPr>
              <a:t>, </a:t>
            </a:r>
            <a:r>
              <a:rPr lang="de-DE" sz="2400" b="1" dirty="0" err="1">
                <a:latin typeface="Advent Pro" pitchFamily="2" charset="0"/>
              </a:rPr>
              <a:t>Jorden</a:t>
            </a:r>
            <a:r>
              <a:rPr lang="de-DE" sz="2400" b="1" dirty="0">
                <a:latin typeface="Advent Pro" pitchFamily="2" charset="0"/>
              </a:rPr>
              <a:t>. </a:t>
            </a:r>
            <a:r>
              <a:rPr lang="de-DE" sz="2400" b="1" dirty="0" err="1">
                <a:latin typeface="Advent Pro" pitchFamily="2" charset="0"/>
              </a:rPr>
              <a:t>Hun</a:t>
            </a:r>
            <a:r>
              <a:rPr lang="de-DE" sz="2400" b="1" dirty="0">
                <a:latin typeface="Advent Pro" pitchFamily="2" charset="0"/>
              </a:rPr>
              <a:t> </a:t>
            </a:r>
            <a:r>
              <a:rPr lang="de-DE" sz="2400" b="1" dirty="0" err="1">
                <a:latin typeface="Advent Pro" pitchFamily="2" charset="0"/>
              </a:rPr>
              <a:t>beskrives</a:t>
            </a:r>
            <a:r>
              <a:rPr lang="de-DE" sz="2400" b="1" dirty="0">
                <a:latin typeface="Advent Pro" pitchFamily="2" charset="0"/>
              </a:rPr>
              <a:t> </a:t>
            </a:r>
            <a:r>
              <a:rPr lang="de-DE" sz="2400" b="1" dirty="0" err="1">
                <a:latin typeface="Advent Pro" pitchFamily="2" charset="0"/>
              </a:rPr>
              <a:t>oftest</a:t>
            </a:r>
            <a:r>
              <a:rPr lang="de-DE" sz="2400" b="1" dirty="0">
                <a:latin typeface="Advent Pro" pitchFamily="2" charset="0"/>
              </a:rPr>
              <a:t> </a:t>
            </a:r>
            <a:r>
              <a:rPr lang="de-DE" sz="2400" b="1" dirty="0" err="1">
                <a:latin typeface="Advent Pro" pitchFamily="2" charset="0"/>
              </a:rPr>
              <a:t>som</a:t>
            </a:r>
            <a:r>
              <a:rPr lang="de-DE" sz="2400" b="1" dirty="0">
                <a:latin typeface="Advent Pro" pitchFamily="2" charset="0"/>
              </a:rPr>
              <a:t> "</a:t>
            </a:r>
            <a:r>
              <a:rPr lang="de-DE" sz="2400" b="1" dirty="0" err="1">
                <a:latin typeface="Advent Pro" pitchFamily="2" charset="0"/>
              </a:rPr>
              <a:t>Jordens</a:t>
            </a:r>
            <a:r>
              <a:rPr lang="de-DE" sz="2400" b="1" dirty="0">
                <a:latin typeface="Advent Pro" pitchFamily="2" charset="0"/>
              </a:rPr>
              <a:t> </a:t>
            </a:r>
            <a:r>
              <a:rPr lang="de-DE" sz="2400" b="1" dirty="0" err="1">
                <a:latin typeface="Advent Pro" pitchFamily="2" charset="0"/>
              </a:rPr>
              <a:t>Gudinde</a:t>
            </a:r>
            <a:r>
              <a:rPr lang="de-DE" sz="2400" b="1" dirty="0">
                <a:latin typeface="Advent Pro" pitchFamily="2" charset="0"/>
              </a:rPr>
              <a:t>", </a:t>
            </a:r>
            <a:r>
              <a:rPr lang="de-DE" sz="2400" b="1" dirty="0" err="1">
                <a:latin typeface="Advent Pro" pitchFamily="2" charset="0"/>
              </a:rPr>
              <a:t>men</a:t>
            </a:r>
            <a:r>
              <a:rPr lang="de-DE" sz="2400" b="1" dirty="0">
                <a:latin typeface="Advent Pro" pitchFamily="2" charset="0"/>
              </a:rPr>
              <a:t> i </a:t>
            </a:r>
            <a:r>
              <a:rPr lang="de-DE" sz="2400" b="1" dirty="0" err="1">
                <a:latin typeface="Advent Pro" pitchFamily="2" charset="0"/>
              </a:rPr>
              <a:t>historierne</a:t>
            </a:r>
            <a:r>
              <a:rPr lang="de-DE" sz="2400" b="1" dirty="0">
                <a:latin typeface="Advent Pro" pitchFamily="2" charset="0"/>
              </a:rPr>
              <a:t> </a:t>
            </a:r>
            <a:r>
              <a:rPr lang="de-DE" sz="2400" b="1" dirty="0" err="1">
                <a:latin typeface="Advent Pro" pitchFamily="2" charset="0"/>
              </a:rPr>
              <a:t>om</a:t>
            </a:r>
            <a:r>
              <a:rPr lang="de-DE" sz="2400" b="1" dirty="0">
                <a:latin typeface="Advent Pro" pitchFamily="2" charset="0"/>
              </a:rPr>
              <a:t> </a:t>
            </a:r>
            <a:r>
              <a:rPr lang="de-DE" sz="2400" b="1" dirty="0" smtClean="0">
                <a:latin typeface="Advent Pro" pitchFamily="2" charset="0"/>
              </a:rPr>
              <a:t>Titanerne, </a:t>
            </a:r>
            <a:r>
              <a:rPr lang="de-DE" sz="2400" b="1" dirty="0" err="1">
                <a:latin typeface="Advent Pro" pitchFamily="2" charset="0"/>
              </a:rPr>
              <a:t>fremstår</a:t>
            </a:r>
            <a:r>
              <a:rPr lang="de-DE" sz="2400" b="1" dirty="0">
                <a:latin typeface="Advent Pro" pitchFamily="2" charset="0"/>
              </a:rPr>
              <a:t> </a:t>
            </a:r>
            <a:r>
              <a:rPr lang="de-DE" sz="2400" b="1" dirty="0" err="1">
                <a:latin typeface="Advent Pro" pitchFamily="2" charset="0"/>
              </a:rPr>
              <a:t>hun</a:t>
            </a:r>
            <a:r>
              <a:rPr lang="de-DE" sz="2400" b="1" dirty="0">
                <a:latin typeface="Advent Pro" pitchFamily="2" charset="0"/>
              </a:rPr>
              <a:t> </a:t>
            </a:r>
            <a:r>
              <a:rPr lang="de-DE" sz="2400" b="1" dirty="0" err="1">
                <a:latin typeface="Advent Pro" pitchFamily="2" charset="0"/>
              </a:rPr>
              <a:t>også</a:t>
            </a:r>
            <a:r>
              <a:rPr lang="de-DE" sz="2400" b="1" dirty="0">
                <a:latin typeface="Advent Pro" pitchFamily="2" charset="0"/>
              </a:rPr>
              <a:t> </a:t>
            </a:r>
            <a:r>
              <a:rPr lang="de-DE" sz="2400" b="1" dirty="0" err="1">
                <a:latin typeface="Advent Pro" pitchFamily="2" charset="0"/>
              </a:rPr>
              <a:t>som</a:t>
            </a:r>
            <a:r>
              <a:rPr lang="de-DE" sz="2400" b="1" dirty="0">
                <a:latin typeface="Advent Pro" pitchFamily="2" charset="0"/>
              </a:rPr>
              <a:t> </a:t>
            </a:r>
            <a:r>
              <a:rPr lang="de-DE" sz="2400" b="1" dirty="0" err="1">
                <a:latin typeface="Advent Pro" pitchFamily="2" charset="0"/>
              </a:rPr>
              <a:t>selve</a:t>
            </a:r>
            <a:r>
              <a:rPr lang="de-DE" sz="2400" b="1" dirty="0">
                <a:latin typeface="Advent Pro" pitchFamily="2" charset="0"/>
              </a:rPr>
              <a:t> </a:t>
            </a:r>
            <a:r>
              <a:rPr lang="de-DE" sz="2400" b="1" dirty="0" err="1" smtClean="0">
                <a:latin typeface="Advent Pro" pitchFamily="2" charset="0"/>
              </a:rPr>
              <a:t>Jorden</a:t>
            </a:r>
            <a:r>
              <a:rPr lang="de-DE" sz="2400" b="1" dirty="0" smtClean="0">
                <a:latin typeface="Advent Pro" pitchFamily="2" charset="0"/>
              </a:rPr>
              <a:t>. </a:t>
            </a:r>
            <a:r>
              <a:rPr lang="de-DE" sz="2400" b="1" dirty="0" err="1">
                <a:latin typeface="Advent Pro" pitchFamily="2" charset="0"/>
              </a:rPr>
              <a:t>Begge</a:t>
            </a:r>
            <a:r>
              <a:rPr lang="de-DE" sz="2400" b="1" dirty="0">
                <a:latin typeface="Advent Pro" pitchFamily="2" charset="0"/>
              </a:rPr>
              <a:t> </a:t>
            </a:r>
            <a:r>
              <a:rPr lang="de-DE" sz="2400" b="1" dirty="0" err="1">
                <a:latin typeface="Advent Pro" pitchFamily="2" charset="0"/>
              </a:rPr>
              <a:t>titler</a:t>
            </a:r>
            <a:r>
              <a:rPr lang="de-DE" sz="2400" b="1" dirty="0">
                <a:latin typeface="Advent Pro" pitchFamily="2" charset="0"/>
              </a:rPr>
              <a:t> er </a:t>
            </a:r>
            <a:r>
              <a:rPr lang="de-DE" sz="2400" b="1" dirty="0" err="1">
                <a:latin typeface="Advent Pro" pitchFamily="2" charset="0"/>
              </a:rPr>
              <a:t>altså</a:t>
            </a:r>
            <a:r>
              <a:rPr lang="de-DE" sz="2400" b="1" dirty="0">
                <a:latin typeface="Advent Pro" pitchFamily="2" charset="0"/>
              </a:rPr>
              <a:t> </a:t>
            </a:r>
            <a:r>
              <a:rPr lang="de-DE" sz="2400" b="1" dirty="0" err="1">
                <a:latin typeface="Advent Pro" pitchFamily="2" charset="0"/>
              </a:rPr>
              <a:t>gyldige</a:t>
            </a:r>
            <a:r>
              <a:rPr lang="de-DE" sz="2400" b="1" dirty="0">
                <a:latin typeface="Advent Pro" pitchFamily="2" charset="0"/>
              </a:rPr>
              <a:t>. </a:t>
            </a:r>
            <a:r>
              <a:rPr lang="de-DE" sz="2400" b="1" dirty="0" err="1">
                <a:latin typeface="Advent Pro" pitchFamily="2" charset="0"/>
              </a:rPr>
              <a:t>Hendes</a:t>
            </a:r>
            <a:r>
              <a:rPr lang="de-DE" sz="2400" b="1" dirty="0">
                <a:latin typeface="Advent Pro" pitchFamily="2" charset="0"/>
              </a:rPr>
              <a:t> </a:t>
            </a:r>
            <a:r>
              <a:rPr lang="de-DE" sz="2400" b="1" dirty="0" err="1">
                <a:latin typeface="Advent Pro" pitchFamily="2" charset="0"/>
              </a:rPr>
              <a:t>opstand</a:t>
            </a:r>
            <a:r>
              <a:rPr lang="de-DE" sz="2400" b="1" dirty="0">
                <a:latin typeface="Advent Pro" pitchFamily="2" charset="0"/>
              </a:rPr>
              <a:t> er </a:t>
            </a:r>
            <a:r>
              <a:rPr lang="de-DE" sz="2400" b="1" dirty="0" err="1">
                <a:latin typeface="Advent Pro" pitchFamily="2" charset="0"/>
              </a:rPr>
              <a:t>ikke</a:t>
            </a:r>
            <a:r>
              <a:rPr lang="de-DE" sz="2400" b="1" dirty="0">
                <a:latin typeface="Advent Pro" pitchFamily="2" charset="0"/>
              </a:rPr>
              <a:t> </a:t>
            </a:r>
            <a:r>
              <a:rPr lang="de-DE" sz="2400" b="1" dirty="0" err="1">
                <a:latin typeface="Advent Pro" pitchFamily="2" charset="0"/>
              </a:rPr>
              <a:t>velkendt</a:t>
            </a:r>
            <a:r>
              <a:rPr lang="de-DE" sz="2400" b="1" dirty="0">
                <a:latin typeface="Advent Pro" pitchFamily="2" charset="0"/>
              </a:rPr>
              <a:t>, </a:t>
            </a:r>
            <a:r>
              <a:rPr lang="de-DE" sz="2400" b="1" dirty="0" err="1">
                <a:latin typeface="Advent Pro" pitchFamily="2" charset="0"/>
              </a:rPr>
              <a:t>men</a:t>
            </a:r>
            <a:r>
              <a:rPr lang="de-DE" sz="2400" b="1" dirty="0">
                <a:latin typeface="Advent Pro" pitchFamily="2" charset="0"/>
              </a:rPr>
              <a:t> </a:t>
            </a:r>
            <a:r>
              <a:rPr lang="de-DE" sz="2400" b="1" dirty="0" err="1">
                <a:latin typeface="Advent Pro" pitchFamily="2" charset="0"/>
              </a:rPr>
              <a:t>ifølge</a:t>
            </a:r>
            <a:r>
              <a:rPr lang="de-DE" sz="2400" b="1" dirty="0">
                <a:latin typeface="Advent Pro" pitchFamily="2" charset="0"/>
              </a:rPr>
              <a:t> </a:t>
            </a:r>
            <a:r>
              <a:rPr lang="de-DE" sz="2400" b="1" dirty="0" err="1" smtClean="0">
                <a:latin typeface="Advent Pro" pitchFamily="2" charset="0"/>
              </a:rPr>
              <a:t>beretningen</a:t>
            </a:r>
            <a:r>
              <a:rPr lang="de-DE" sz="2400" b="1" dirty="0" smtClean="0">
                <a:latin typeface="Advent Pro" pitchFamily="2" charset="0"/>
              </a:rPr>
              <a:t>, </a:t>
            </a:r>
            <a:r>
              <a:rPr lang="de-DE" sz="2400" b="1" dirty="0" err="1">
                <a:latin typeface="Advent Pro" pitchFamily="2" charset="0"/>
              </a:rPr>
              <a:t>kom</a:t>
            </a:r>
            <a:r>
              <a:rPr lang="de-DE" sz="2400" b="1" dirty="0">
                <a:latin typeface="Advent Pro" pitchFamily="2" charset="0"/>
              </a:rPr>
              <a:t> </a:t>
            </a:r>
            <a:r>
              <a:rPr lang="de-DE" sz="2400" b="1" dirty="0" err="1">
                <a:latin typeface="Advent Pro" pitchFamily="2" charset="0"/>
              </a:rPr>
              <a:t>hun</a:t>
            </a:r>
            <a:r>
              <a:rPr lang="de-DE" sz="2400" b="1" dirty="0">
                <a:latin typeface="Advent Pro" pitchFamily="2" charset="0"/>
              </a:rPr>
              <a:t> </a:t>
            </a:r>
            <a:r>
              <a:rPr lang="de-DE" sz="2400" b="1" dirty="0" err="1">
                <a:latin typeface="Advent Pro" pitchFamily="2" charset="0"/>
              </a:rPr>
              <a:t>til</a:t>
            </a:r>
            <a:r>
              <a:rPr lang="de-DE" sz="2400" b="1" dirty="0">
                <a:latin typeface="Advent Pro" pitchFamily="2" charset="0"/>
              </a:rPr>
              <a:t> </a:t>
            </a:r>
            <a:r>
              <a:rPr lang="de-DE" sz="2400" b="1" dirty="0" err="1">
                <a:latin typeface="Advent Pro" pitchFamily="2" charset="0"/>
              </a:rPr>
              <a:t>fra</a:t>
            </a:r>
            <a:r>
              <a:rPr lang="de-DE" sz="2400" b="1" dirty="0">
                <a:latin typeface="Advent Pro" pitchFamily="2" charset="0"/>
              </a:rPr>
              <a:t> </a:t>
            </a:r>
            <a:r>
              <a:rPr lang="de-DE" sz="2400" b="1" dirty="0" err="1">
                <a:latin typeface="Advent Pro" pitchFamily="2" charset="0"/>
              </a:rPr>
              <a:t>kaos</a:t>
            </a:r>
            <a:r>
              <a:rPr lang="de-DE" sz="2400" b="1" dirty="0">
                <a:latin typeface="Advent Pro" pitchFamily="2" charset="0"/>
              </a:rPr>
              <a:t>, </a:t>
            </a:r>
            <a:r>
              <a:rPr lang="de-DE" sz="2400" b="1" dirty="0" err="1">
                <a:latin typeface="Advent Pro" pitchFamily="2" charset="0"/>
              </a:rPr>
              <a:t>sammen</a:t>
            </a:r>
            <a:r>
              <a:rPr lang="de-DE" sz="2400" b="1" dirty="0">
                <a:latin typeface="Advent Pro" pitchFamily="2" charset="0"/>
              </a:rPr>
              <a:t> </a:t>
            </a:r>
            <a:r>
              <a:rPr lang="de-DE" sz="2400" b="1" dirty="0" err="1">
                <a:latin typeface="Advent Pro" pitchFamily="2" charset="0"/>
              </a:rPr>
              <a:t>med</a:t>
            </a:r>
            <a:r>
              <a:rPr lang="de-DE" sz="2400" b="1" dirty="0">
                <a:latin typeface="Advent Pro" pitchFamily="2" charset="0"/>
              </a:rPr>
              <a:t> </a:t>
            </a:r>
            <a:r>
              <a:rPr lang="de-DE" sz="2400" b="1" dirty="0" err="1">
                <a:latin typeface="Advent Pro" pitchFamily="2" charset="0"/>
              </a:rPr>
              <a:t>natten</a:t>
            </a:r>
            <a:r>
              <a:rPr lang="de-DE" sz="2400" b="1" dirty="0">
                <a:latin typeface="Advent Pro" pitchFamily="2" charset="0"/>
              </a:rPr>
              <a:t>, </a:t>
            </a:r>
            <a:r>
              <a:rPr lang="de-DE" sz="2400" b="1" dirty="0" err="1">
                <a:latin typeface="Advent Pro" pitchFamily="2" charset="0"/>
              </a:rPr>
              <a:t>nyx</a:t>
            </a:r>
            <a:r>
              <a:rPr lang="de-DE" sz="2400" b="1" dirty="0">
                <a:latin typeface="Advent Pro" pitchFamily="2" charset="0"/>
              </a:rPr>
              <a:t>, </a:t>
            </a:r>
            <a:r>
              <a:rPr lang="de-DE" sz="2400" b="1" dirty="0" err="1">
                <a:latin typeface="Advent Pro" pitchFamily="2" charset="0"/>
              </a:rPr>
              <a:t>mørket</a:t>
            </a:r>
            <a:r>
              <a:rPr lang="de-DE" sz="2400" b="1" dirty="0">
                <a:latin typeface="Advent Pro" pitchFamily="2" charset="0"/>
              </a:rPr>
              <a:t>, </a:t>
            </a:r>
            <a:r>
              <a:rPr lang="de-DE" sz="2400" b="1" dirty="0" err="1">
                <a:latin typeface="Advent Pro" pitchFamily="2" charset="0"/>
              </a:rPr>
              <a:t>erebos</a:t>
            </a:r>
            <a:r>
              <a:rPr lang="de-DE" sz="2400" b="1" dirty="0">
                <a:latin typeface="Advent Pro" pitchFamily="2" charset="0"/>
              </a:rPr>
              <a:t> </a:t>
            </a:r>
            <a:r>
              <a:rPr lang="de-DE" sz="2400" b="1" dirty="0" err="1">
                <a:latin typeface="Advent Pro" pitchFamily="2" charset="0"/>
              </a:rPr>
              <a:t>og</a:t>
            </a:r>
            <a:r>
              <a:rPr lang="de-DE" sz="2400" b="1" dirty="0">
                <a:latin typeface="Advent Pro" pitchFamily="2" charset="0"/>
              </a:rPr>
              <a:t> </a:t>
            </a:r>
            <a:r>
              <a:rPr lang="de-DE" sz="2400" b="1" dirty="0" err="1">
                <a:latin typeface="Advent Pro" pitchFamily="2" charset="0"/>
              </a:rPr>
              <a:t>tartaros</a:t>
            </a:r>
            <a:r>
              <a:rPr lang="de-DE" sz="2400" b="1" dirty="0">
                <a:latin typeface="Advent Pro" pitchFamily="2" charset="0"/>
              </a:rPr>
              <a:t>. </a:t>
            </a:r>
            <a:r>
              <a:rPr lang="de-DE" sz="2400" b="1" dirty="0" err="1">
                <a:latin typeface="Advent Pro" pitchFamily="2" charset="0"/>
              </a:rPr>
              <a:t>Hun</a:t>
            </a:r>
            <a:r>
              <a:rPr lang="de-DE" sz="2400" b="1" dirty="0">
                <a:latin typeface="Advent Pro" pitchFamily="2" charset="0"/>
              </a:rPr>
              <a:t> </a:t>
            </a:r>
            <a:r>
              <a:rPr lang="de-DE" sz="2400" b="1" dirty="0" err="1">
                <a:latin typeface="Advent Pro" pitchFamily="2" charset="0"/>
              </a:rPr>
              <a:t>fødte</a:t>
            </a:r>
            <a:r>
              <a:rPr lang="de-DE" sz="2400" b="1" dirty="0">
                <a:latin typeface="Advent Pro" pitchFamily="2" charset="0"/>
              </a:rPr>
              <a:t>, "</a:t>
            </a:r>
            <a:r>
              <a:rPr lang="de-DE" sz="2400" b="1" dirty="0" err="1">
                <a:latin typeface="Advent Pro" pitchFamily="2" charset="0"/>
              </a:rPr>
              <a:t>ubefrugtet</a:t>
            </a:r>
            <a:r>
              <a:rPr lang="de-DE" sz="2400" b="1" dirty="0">
                <a:latin typeface="Advent Pro" pitchFamily="2" charset="0"/>
              </a:rPr>
              <a:t>", Uranos (</a:t>
            </a:r>
            <a:r>
              <a:rPr lang="de-DE" sz="2400" b="1" dirty="0" err="1">
                <a:latin typeface="Advent Pro" pitchFamily="2" charset="0"/>
              </a:rPr>
              <a:t>Himlen</a:t>
            </a:r>
            <a:r>
              <a:rPr lang="de-DE" sz="2400" b="1" dirty="0">
                <a:latin typeface="Advent Pro" pitchFamily="2" charset="0"/>
              </a:rPr>
              <a:t>), </a:t>
            </a:r>
            <a:r>
              <a:rPr lang="de-DE" sz="2400" b="1" dirty="0" err="1">
                <a:latin typeface="Advent Pro" pitchFamily="2" charset="0"/>
              </a:rPr>
              <a:t>og</a:t>
            </a:r>
            <a:r>
              <a:rPr lang="de-DE" sz="2400" b="1" dirty="0">
                <a:latin typeface="Advent Pro" pitchFamily="2" charset="0"/>
              </a:rPr>
              <a:t> </a:t>
            </a:r>
            <a:r>
              <a:rPr lang="de-DE" sz="2400" b="1" dirty="0" err="1">
                <a:latin typeface="Advent Pro" pitchFamily="2" charset="0"/>
              </a:rPr>
              <a:t>derfra</a:t>
            </a:r>
            <a:r>
              <a:rPr lang="de-DE" sz="2400" b="1" dirty="0">
                <a:latin typeface="Advent Pro" pitchFamily="2" charset="0"/>
              </a:rPr>
              <a:t> </a:t>
            </a:r>
            <a:r>
              <a:rPr lang="de-DE" sz="2400" b="1" dirty="0" err="1">
                <a:latin typeface="Advent Pro" pitchFamily="2" charset="0"/>
              </a:rPr>
              <a:t>starter</a:t>
            </a:r>
            <a:r>
              <a:rPr lang="de-DE" sz="2400" b="1" dirty="0">
                <a:latin typeface="Advent Pro" pitchFamily="2" charset="0"/>
              </a:rPr>
              <a:t> </a:t>
            </a:r>
            <a:r>
              <a:rPr lang="de-DE" sz="2400" b="1" dirty="0" err="1">
                <a:latin typeface="Advent Pro" pitchFamily="2" charset="0"/>
              </a:rPr>
              <a:t>historierne</a:t>
            </a:r>
            <a:r>
              <a:rPr lang="de-DE" sz="2400" b="1" dirty="0">
                <a:latin typeface="Advent Pro" pitchFamily="2" charset="0"/>
              </a:rPr>
              <a:t> </a:t>
            </a:r>
            <a:r>
              <a:rPr lang="de-DE" sz="2400" b="1" dirty="0" err="1">
                <a:latin typeface="Advent Pro" pitchFamily="2" charset="0"/>
              </a:rPr>
              <a:t>om</a:t>
            </a:r>
            <a:r>
              <a:rPr lang="de-DE" sz="2400" b="1" dirty="0">
                <a:latin typeface="Advent Pro" pitchFamily="2" charset="0"/>
              </a:rPr>
              <a:t> Titanerne. </a:t>
            </a:r>
            <a:r>
              <a:rPr lang="de-DE" sz="2400" b="1" dirty="0" err="1">
                <a:latin typeface="Advent Pro" pitchFamily="2" charset="0"/>
              </a:rPr>
              <a:t>Hun</a:t>
            </a:r>
            <a:r>
              <a:rPr lang="de-DE" sz="2400" b="1" dirty="0">
                <a:latin typeface="Advent Pro" pitchFamily="2" charset="0"/>
              </a:rPr>
              <a:t> er </a:t>
            </a:r>
            <a:r>
              <a:rPr lang="de-DE" sz="2400" b="1" dirty="0" err="1">
                <a:latin typeface="Advent Pro" pitchFamily="2" charset="0"/>
              </a:rPr>
              <a:t>såvel</a:t>
            </a:r>
            <a:r>
              <a:rPr lang="de-DE" sz="2400" b="1" dirty="0">
                <a:latin typeface="Advent Pro" pitchFamily="2" charset="0"/>
              </a:rPr>
              <a:t> moder </a:t>
            </a:r>
            <a:r>
              <a:rPr lang="de-DE" sz="2400" b="1" dirty="0" err="1">
                <a:latin typeface="Advent Pro" pitchFamily="2" charset="0"/>
              </a:rPr>
              <a:t>til</a:t>
            </a:r>
            <a:r>
              <a:rPr lang="de-DE" sz="2400" b="1" dirty="0">
                <a:latin typeface="Advent Pro" pitchFamily="2" charset="0"/>
              </a:rPr>
              <a:t> alt </a:t>
            </a:r>
            <a:r>
              <a:rPr lang="de-DE" sz="2400" b="1" dirty="0" err="1">
                <a:latin typeface="Advent Pro" pitchFamily="2" charset="0"/>
              </a:rPr>
              <a:t>liv</a:t>
            </a:r>
            <a:r>
              <a:rPr lang="de-DE" sz="2400" b="1" dirty="0">
                <a:latin typeface="Advent Pro" pitchFamily="2" charset="0"/>
              </a:rPr>
              <a:t>.</a:t>
            </a:r>
          </a:p>
        </p:txBody>
      </p:sp>
      <p:sp>
        <p:nvSpPr>
          <p:cNvPr id="4" name="Textfeld 3"/>
          <p:cNvSpPr txBox="1"/>
          <p:nvPr/>
        </p:nvSpPr>
        <p:spPr>
          <a:xfrm>
            <a:off x="6012160" y="4130496"/>
            <a:ext cx="2952328" cy="738664"/>
          </a:xfrm>
          <a:prstGeom prst="rect">
            <a:avLst/>
          </a:prstGeom>
          <a:noFill/>
        </p:spPr>
        <p:txBody>
          <a:bodyPr wrap="square" rtlCol="0">
            <a:spAutoFit/>
          </a:bodyPr>
          <a:lstStyle/>
          <a:p>
            <a:pPr algn="ctr"/>
            <a:r>
              <a:rPr lang="da-DK" sz="1400" b="1" dirty="0" smtClean="0">
                <a:latin typeface="Advent Pro" pitchFamily="2" charset="0"/>
              </a:rPr>
              <a:t>Titanerne er Gaia´s børn</a:t>
            </a:r>
          </a:p>
          <a:p>
            <a:pPr algn="ctr"/>
            <a:r>
              <a:rPr lang="da-DK" sz="1400" b="1" dirty="0" smtClean="0">
                <a:latin typeface="Advent Pro" pitchFamily="2" charset="0"/>
              </a:rPr>
              <a:t>N</a:t>
            </a:r>
            <a:r>
              <a:rPr lang="de-DE" sz="1400" b="1" dirty="0" err="1" smtClean="0">
                <a:latin typeface="Advent Pro" pitchFamily="2" charset="0"/>
              </a:rPr>
              <a:t>yx</a:t>
            </a:r>
            <a:r>
              <a:rPr lang="de-DE" sz="1400" b="1" dirty="0" smtClean="0">
                <a:latin typeface="Advent Pro" pitchFamily="2" charset="0"/>
              </a:rPr>
              <a:t> er </a:t>
            </a:r>
            <a:r>
              <a:rPr lang="de-DE" sz="1400" b="1" dirty="0" err="1" smtClean="0">
                <a:latin typeface="Advent Pro" pitchFamily="2" charset="0"/>
              </a:rPr>
              <a:t>nattens</a:t>
            </a:r>
            <a:r>
              <a:rPr lang="de-DE" sz="1400" b="1" dirty="0" smtClean="0">
                <a:latin typeface="Advent Pro" pitchFamily="2" charset="0"/>
              </a:rPr>
              <a:t> </a:t>
            </a:r>
            <a:r>
              <a:rPr lang="de-DE" sz="1400" b="1" dirty="0" err="1" smtClean="0">
                <a:latin typeface="Advent Pro" pitchFamily="2" charset="0"/>
              </a:rPr>
              <a:t>gudinde</a:t>
            </a:r>
            <a:endParaRPr lang="de-DE" sz="1400" b="1" dirty="0" smtClean="0">
              <a:latin typeface="Advent Pro" pitchFamily="2" charset="0"/>
            </a:endParaRPr>
          </a:p>
          <a:p>
            <a:pPr algn="ctr"/>
            <a:r>
              <a:rPr lang="da-DK" sz="1400" b="1" dirty="0" smtClean="0">
                <a:latin typeface="Advent Pro" pitchFamily="2" charset="0"/>
              </a:rPr>
              <a:t>Erebos og Tartaros er Nyx´s søskende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1043608" y="1227524"/>
            <a:ext cx="7200800" cy="3970318"/>
          </a:xfrm>
          <a:prstGeom prst="rect">
            <a:avLst/>
          </a:prstGeom>
          <a:noFill/>
        </p:spPr>
        <p:txBody>
          <a:bodyPr wrap="square" rtlCol="0">
            <a:spAutoFit/>
          </a:bodyPr>
          <a:lstStyle/>
          <a:p>
            <a:pPr algn="ctr"/>
            <a:r>
              <a:rPr lang="da-DK" sz="2800" b="1" dirty="0">
                <a:latin typeface="Advent Pro" pitchFamily="2" charset="0"/>
                <a:cs typeface="Mangal" pitchFamily="18" charset="0"/>
              </a:rPr>
              <a:t>En moderne </a:t>
            </a:r>
            <a:r>
              <a:rPr lang="da-DK" sz="2800" b="1" dirty="0" smtClean="0">
                <a:latin typeface="Advent Pro" pitchFamily="2" charset="0"/>
                <a:cs typeface="Mangal" pitchFamily="18" charset="0"/>
              </a:rPr>
              <a:t>New-Age-teori </a:t>
            </a:r>
            <a:r>
              <a:rPr lang="da-DK" sz="2800" b="1" dirty="0">
                <a:latin typeface="Advent Pro" pitchFamily="2" charset="0"/>
                <a:cs typeface="Mangal" pitchFamily="18" charset="0"/>
              </a:rPr>
              <a:t>går ud på, at Jorden er en levende organisme med en </a:t>
            </a:r>
            <a:r>
              <a:rPr lang="da-DK" sz="2800" b="1" dirty="0" smtClean="0">
                <a:latin typeface="Advent Pro" pitchFamily="2" charset="0"/>
                <a:cs typeface="Mangal" pitchFamily="18" charset="0"/>
              </a:rPr>
              <a:t>sjæl, </a:t>
            </a:r>
            <a:r>
              <a:rPr lang="da-DK" sz="2800" b="1" dirty="0">
                <a:latin typeface="Advent Pro" pitchFamily="2" charset="0"/>
                <a:cs typeface="Mangal" pitchFamily="18" charset="0"/>
              </a:rPr>
              <a:t>og at moder jord, helt bogstaveligt, er vores moder i form af at Gaia, som et bevidst væsen har skabt os og alt andet liv, som hun ønsker det. </a:t>
            </a:r>
            <a:endParaRPr lang="da-DK" sz="2800" b="1" dirty="0" smtClean="0">
              <a:latin typeface="Advent Pro" pitchFamily="2" charset="0"/>
              <a:cs typeface="Mangal" pitchFamily="18" charset="0"/>
            </a:endParaRPr>
          </a:p>
          <a:p>
            <a:pPr algn="ctr"/>
            <a:endParaRPr lang="da-DK" sz="2800" b="1" dirty="0">
              <a:latin typeface="Advent Pro" pitchFamily="2" charset="0"/>
              <a:cs typeface="Mangal" pitchFamily="18" charset="0"/>
            </a:endParaRPr>
          </a:p>
          <a:p>
            <a:pPr algn="ctr"/>
            <a:r>
              <a:rPr lang="da-DK" sz="2800" b="1" dirty="0" smtClean="0">
                <a:latin typeface="Advent Pro" pitchFamily="2" charset="0"/>
                <a:cs typeface="Mangal" pitchFamily="18" charset="0"/>
              </a:rPr>
              <a:t>Dermed </a:t>
            </a:r>
            <a:r>
              <a:rPr lang="da-DK" sz="2800" b="1" dirty="0">
                <a:latin typeface="Advent Pro" pitchFamily="2" charset="0"/>
                <a:cs typeface="Mangal" pitchFamily="18" charset="0"/>
              </a:rPr>
              <a:t>er menneskets eksistens ikke længere en ren tilfældighed, men et bevidst ønske fra en højere magt.</a:t>
            </a:r>
            <a:endParaRPr lang="de-DE" sz="2800" b="1" dirty="0">
              <a:latin typeface="Advent Pro" pitchFamily="2" charset="0"/>
              <a:cs typeface="Mangal"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Words>
  <Application>Microsoft Office PowerPoint</Application>
  <PresentationFormat>Bildschirmpräsentation (4:3)</PresentationFormat>
  <Paragraphs>35</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Sven Nissen</dc:creator>
  <cp:lastModifiedBy>Sven Nissen</cp:lastModifiedBy>
  <cp:revision>10</cp:revision>
  <dcterms:created xsi:type="dcterms:W3CDTF">2018-01-16T14:56:56Z</dcterms:created>
  <dcterms:modified xsi:type="dcterms:W3CDTF">2018-01-16T15:27:11Z</dcterms:modified>
</cp:coreProperties>
</file>